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2"/>
  </p:notesMasterIdLst>
  <p:sldIdLst>
    <p:sldId id="432" r:id="rId2"/>
    <p:sldId id="429" r:id="rId3"/>
    <p:sldId id="334" r:id="rId4"/>
    <p:sldId id="430" r:id="rId5"/>
    <p:sldId id="431" r:id="rId6"/>
    <p:sldId id="262" r:id="rId7"/>
    <p:sldId id="263" r:id="rId8"/>
    <p:sldId id="264" r:id="rId9"/>
    <p:sldId id="331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351" r:id="rId20"/>
    <p:sldId id="269" r:id="rId21"/>
    <p:sldId id="349" r:id="rId22"/>
    <p:sldId id="352" r:id="rId23"/>
    <p:sldId id="353" r:id="rId24"/>
    <p:sldId id="354" r:id="rId25"/>
    <p:sldId id="357" r:id="rId26"/>
    <p:sldId id="359" r:id="rId27"/>
    <p:sldId id="380" r:id="rId28"/>
    <p:sldId id="281" r:id="rId29"/>
    <p:sldId id="389" r:id="rId30"/>
    <p:sldId id="390" r:id="rId31"/>
  </p:sldIdLst>
  <p:sldSz cx="9144000" cy="5143500" type="screen16x9"/>
  <p:notesSz cx="6858000" cy="9144000"/>
  <p:embeddedFontLst>
    <p:embeddedFont>
      <p:font typeface="Avenir" panose="02000503020000020003" pitchFamily="2" charset="0"/>
      <p:regular r:id="rId33"/>
      <p: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5"/>
    <p:restoredTop sz="94609"/>
  </p:normalViewPr>
  <p:slideViewPr>
    <p:cSldViewPr snapToGrid="0">
      <p:cViewPr varScale="1">
        <p:scale>
          <a:sx n="196" d="100"/>
          <a:sy n="196" d="100"/>
        </p:scale>
        <p:origin x="616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5165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927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252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4487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395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6187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3695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1650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12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7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31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2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34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13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72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7" r:id="rId5"/>
    <p:sldLayoutId id="2147483663" r:id="rId6"/>
    <p:sldLayoutId id="2147483664" r:id="rId7"/>
    <p:sldLayoutId id="2147483665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otus/articles/712768/" TargetMode="External"/><Relationship Id="rId3" Type="http://schemas.openxmlformats.org/officeDocument/2006/relationships/hyperlink" Target="https://habr.com/ru/articles/123636/" TargetMode="External"/><Relationship Id="rId7" Type="http://schemas.openxmlformats.org/officeDocument/2006/relationships/hyperlink" Target="https://postgrespro.ru/docs/postgrespro/9.5/sq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br.com/ru/companies/otus/articles/706346/" TargetMode="External"/><Relationship Id="rId5" Type="http://schemas.openxmlformats.org/officeDocument/2006/relationships/hyperlink" Target="https://habr.com/ru/companies/tensor/articles/779698/" TargetMode="External"/><Relationship Id="rId4" Type="http://schemas.openxmlformats.org/officeDocument/2006/relationships/hyperlink" Target="https://habr.com/ru/articles/480838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1583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46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 </a:t>
            </a:r>
            <a:r>
              <a:rPr lang="ru-RU" sz="5600" spc="-35" dirty="0">
                <a:solidFill>
                  <a:srgbClr val="FFFFFF"/>
                </a:solidFill>
              </a:rPr>
              <a:t>для Аналитики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Оконные функции 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9C23-8D64-8641-8CB4-01046CC8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Оконная функция</a:t>
            </a:r>
            <a:endParaRPr lang="en-US" dirty="0"/>
          </a:p>
        </p:txBody>
      </p:sp>
      <p:sp>
        <p:nvSpPr>
          <p:cNvPr id="4" name="Прямоугольник 10">
            <a:extLst>
              <a:ext uri="{FF2B5EF4-FFF2-40B4-BE49-F238E27FC236}">
                <a16:creationId xmlns:a16="http://schemas.microsoft.com/office/drawing/2014/main" id="{6992F97B-EB9C-D84E-A1E2-AB66B9761072}"/>
              </a:ext>
            </a:extLst>
          </p:cNvPr>
          <p:cNvSpPr/>
          <p:nvPr/>
        </p:nvSpPr>
        <p:spPr>
          <a:xfrm>
            <a:off x="500551" y="1426624"/>
            <a:ext cx="39287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Оконная функция в SQL</a:t>
            </a:r>
            <a:r>
              <a:rPr lang="ru-RU" dirty="0"/>
              <a:t> - функция, которая работает с выделенным набором строк (окном, </a:t>
            </a:r>
            <a:r>
              <a:rPr lang="ru-RU" dirty="0" err="1"/>
              <a:t>партицией</a:t>
            </a:r>
            <a:r>
              <a:rPr lang="ru-RU" dirty="0"/>
              <a:t>) и выполняет вычисление для этого набора строк в отдельном столбце. </a:t>
            </a:r>
          </a:p>
          <a:p>
            <a:pPr algn="just"/>
            <a:endParaRPr lang="ru-RU" dirty="0"/>
          </a:p>
          <a:p>
            <a:pPr algn="just"/>
            <a:r>
              <a:rPr lang="ru-RU" b="1" dirty="0" err="1"/>
              <a:t>Партиции</a:t>
            </a:r>
            <a:r>
              <a:rPr lang="ru-RU" b="1" dirty="0"/>
              <a:t> (окна из набора строк)</a:t>
            </a:r>
            <a:r>
              <a:rPr lang="ru-RU" dirty="0"/>
              <a:t> - это набор строк, указанный для оконной функции по одному из столбцов или группе столбцов таблицы. </a:t>
            </a:r>
            <a:endParaRPr lang="en-US" dirty="0"/>
          </a:p>
          <a:p>
            <a:pPr algn="just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B5CE6-A23B-6A40-840A-7B18668F1A4D}"/>
              </a:ext>
            </a:extLst>
          </p:cNvPr>
          <p:cNvSpPr txBox="1"/>
          <p:nvPr/>
        </p:nvSpPr>
        <p:spPr>
          <a:xfrm>
            <a:off x="5324272" y="1290535"/>
            <a:ext cx="2561920" cy="2179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*,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window_function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table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 BY </a:t>
            </a:r>
            <a:r>
              <a:rPr lang="en-US" dirty="0">
                <a:solidFill>
                  <a:schemeClr val="tx1"/>
                </a:solidFill>
              </a:rPr>
              <a:t>field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HAVING </a:t>
            </a:r>
            <a:r>
              <a:rPr lang="en-US" dirty="0">
                <a:solidFill>
                  <a:schemeClr val="tx1"/>
                </a:solidFill>
              </a:rPr>
              <a:t>condition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ORDER BY </a:t>
            </a:r>
            <a:r>
              <a:rPr lang="en-US" dirty="0">
                <a:solidFill>
                  <a:schemeClr val="tx1"/>
                </a:solidFill>
              </a:rPr>
              <a:t>field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933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9E6F-66DC-D546-993E-BCD886EF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Отличие оконной функции от агрегата</a:t>
            </a:r>
            <a:endParaRPr lang="en-US" dirty="0"/>
          </a:p>
        </p:txBody>
      </p:sp>
      <p:pic>
        <p:nvPicPr>
          <p:cNvPr id="3" name="Picture 2" descr="https://habrastorage.org/r/w1560/getpro/habr/upload_files/90a/395/883/90a39588318aad8a733e87647d797af1.png">
            <a:extLst>
              <a:ext uri="{FF2B5EF4-FFF2-40B4-BE49-F238E27FC236}">
                <a16:creationId xmlns:a16="http://schemas.microsoft.com/office/drawing/2014/main" id="{4A7A051E-699B-B844-B6B1-69B20E1F1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8" y="878674"/>
            <a:ext cx="5383408" cy="19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habrastorage.org/r/w1560/getpro/habr/upload_files/696/a8d/cb1/696a8dcb16b5c8e4499961dab2b8f19a.png">
            <a:extLst>
              <a:ext uri="{FF2B5EF4-FFF2-40B4-BE49-F238E27FC236}">
                <a16:creationId xmlns:a16="http://schemas.microsoft.com/office/drawing/2014/main" id="{3626A72C-FBEE-7941-B3B7-3B06F9A8E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29" y="2827506"/>
            <a:ext cx="7177825" cy="214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19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8449-8E52-EA40-97EA-E0DDA6E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Синтаксис</a:t>
            </a:r>
            <a:endParaRPr lang="en-US" dirty="0"/>
          </a:p>
        </p:txBody>
      </p:sp>
      <p:pic>
        <p:nvPicPr>
          <p:cNvPr id="4" name="Picture 4" descr="https://habrastorage.org/r/w1560/getpro/habr/upload_files/a85/0c1/7e0/a850c17e02bad1ffc7b82ba896ed74e4.png">
            <a:extLst>
              <a:ext uri="{FF2B5EF4-FFF2-40B4-BE49-F238E27FC236}">
                <a16:creationId xmlns:a16="http://schemas.microsoft.com/office/drawing/2014/main" id="{3DBB65DE-F0DE-4247-B3F8-B43ACFA0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8" y="3530030"/>
            <a:ext cx="9050372" cy="146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529D72-7DF3-784F-98F1-166AD339AA6A}"/>
              </a:ext>
            </a:extLst>
          </p:cNvPr>
          <p:cNvSpPr txBox="1"/>
          <p:nvPr/>
        </p:nvSpPr>
        <p:spPr>
          <a:xfrm>
            <a:off x="977388" y="892320"/>
            <a:ext cx="756692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FUNCTION_NAME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)	</a:t>
            </a:r>
            <a:r>
              <a:rPr lang="ru-RU" dirty="0">
                <a:solidFill>
                  <a:schemeClr val="tx1"/>
                </a:solidFill>
              </a:rPr>
              <a:t>Имя оконной функции одного из классов</a:t>
            </a: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FILTER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WHERE </a:t>
            </a:r>
            <a:r>
              <a:rPr lang="en-US" dirty="0">
                <a:solidFill>
                  <a:schemeClr val="tx1"/>
                </a:solidFill>
              </a:rPr>
              <a:t>filter clause)]</a:t>
            </a:r>
            <a:r>
              <a:rPr lang="ru-RU" dirty="0">
                <a:solidFill>
                  <a:schemeClr val="tx1"/>
                </a:solidFill>
              </a:rPr>
              <a:t>	Необязательное условие фильтрации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OVER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ru-RU" dirty="0">
                <a:solidFill>
                  <a:schemeClr val="tx1"/>
                </a:solidFill>
              </a:rPr>
              <a:t>Ключевое слово определения оконной функции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(</a:t>
            </a: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PARTION BY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coulumn_names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ru-RU" dirty="0">
                <a:solidFill>
                  <a:schemeClr val="tx1"/>
                </a:solidFill>
              </a:rPr>
              <a:t>	Определение </a:t>
            </a:r>
            <a:r>
              <a:rPr lang="ru-RU" dirty="0" err="1">
                <a:solidFill>
                  <a:schemeClr val="tx1"/>
                </a:solidFill>
              </a:rPr>
              <a:t>партиций</a:t>
            </a:r>
            <a:r>
              <a:rPr lang="ru-RU" dirty="0">
                <a:solidFill>
                  <a:schemeClr val="tx1"/>
                </a:solidFill>
              </a:rPr>
              <a:t> по колонкам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ORDER BY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coulumn_names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ru-RU" dirty="0">
                <a:solidFill>
                  <a:schemeClr val="tx1"/>
                </a:solidFill>
              </a:rPr>
              <a:t>	Сортировка вычислений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frame_clause</a:t>
            </a:r>
            <a:r>
              <a:rPr lang="en-US" dirty="0">
                <a:solidFill>
                  <a:schemeClr val="tx1"/>
                </a:solidFill>
              </a:rPr>
              <a:t>]</a:t>
            </a:r>
            <a:r>
              <a:rPr lang="ru-RU" dirty="0">
                <a:solidFill>
                  <a:schemeClr val="tx1"/>
                </a:solidFill>
              </a:rPr>
              <a:t>	Указание фрейма для </a:t>
            </a:r>
            <a:r>
              <a:rPr lang="ru-RU" dirty="0" err="1">
                <a:solidFill>
                  <a:schemeClr val="tx1"/>
                </a:solidFill>
              </a:rPr>
              <a:t>партиции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4088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8D68-A1C9-0E45-BBBE-0AE0D91F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3" name="Прямоугольник 10">
            <a:extLst>
              <a:ext uri="{FF2B5EF4-FFF2-40B4-BE49-F238E27FC236}">
                <a16:creationId xmlns:a16="http://schemas.microsoft.com/office/drawing/2014/main" id="{39FCB7EA-637F-074A-B988-67BBEC9FD3C7}"/>
              </a:ext>
            </a:extLst>
          </p:cNvPr>
          <p:cNvSpPr/>
          <p:nvPr/>
        </p:nvSpPr>
        <p:spPr>
          <a:xfrm>
            <a:off x="500550" y="1462697"/>
            <a:ext cx="84488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Ранжирование </a:t>
            </a:r>
            <a:r>
              <a:rPr lang="en-US" sz="2000" dirty="0"/>
              <a:t>(Ranking)</a:t>
            </a:r>
            <a:r>
              <a:rPr lang="ru-RU" sz="2000" dirty="0"/>
              <a:t> (рейтинги)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Сравнение со смещением </a:t>
            </a:r>
            <a:r>
              <a:rPr lang="en-US" sz="2000" dirty="0"/>
              <a:t>(Value)</a:t>
            </a:r>
            <a:r>
              <a:rPr lang="ru-RU" sz="2000" dirty="0"/>
              <a:t> (соседние элементы и границы)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Агрегация </a:t>
            </a:r>
            <a:r>
              <a:rPr lang="en-US" sz="2000" dirty="0"/>
              <a:t> (Aggregate) </a:t>
            </a:r>
            <a:r>
              <a:rPr lang="ru-RU" sz="2000" dirty="0"/>
              <a:t>(сумма и среднее)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Скользящие агрегаты (сумма и среднее в динамике)</a:t>
            </a:r>
          </a:p>
        </p:txBody>
      </p:sp>
    </p:spTree>
    <p:extLst>
      <p:ext uri="{BB962C8B-B14F-4D97-AF65-F5344CB8AC3E}">
        <p14:creationId xmlns:p14="http://schemas.microsoft.com/office/powerpoint/2010/main" val="151319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3789-3FB0-6041-A435-4FD33032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оконных функций</a:t>
            </a:r>
            <a:endParaRPr lang="en-US" dirty="0"/>
          </a:p>
        </p:txBody>
      </p:sp>
      <p:pic>
        <p:nvPicPr>
          <p:cNvPr id="3" name="Picture 2" descr="https://habrastorage.org/r/w1560/getpro/habr/upload_files/dbc/8ad/cb9/dbc8adcb9ffeaddfca54a01cd101e755.png">
            <a:extLst>
              <a:ext uri="{FF2B5EF4-FFF2-40B4-BE49-F238E27FC236}">
                <a16:creationId xmlns:a16="http://schemas.microsoft.com/office/drawing/2014/main" id="{472BD6AF-570E-DE46-8A68-C5F5375C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61" y="1024646"/>
            <a:ext cx="7138077" cy="36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50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0AB0-9719-6949-B4B5-3FC61037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ранжирования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42311A0-0CDB-FA45-ABAF-1D90E970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41638"/>
              </p:ext>
            </p:extLst>
          </p:nvPr>
        </p:nvGraphicFramePr>
        <p:xfrm>
          <a:off x="559099" y="2031567"/>
          <a:ext cx="8403502" cy="1483360"/>
        </p:xfrm>
        <a:graphic>
          <a:graphicData uri="http://schemas.openxmlformats.org/drawingml/2006/table">
            <a:tbl>
              <a:tblPr firstRow="1" bandRow="1">
                <a:tableStyleId>{23E6A93D-E22E-496A-AE55-A62C1E3046BF}</a:tableStyleId>
              </a:tblPr>
              <a:tblGrid>
                <a:gridCol w="2320472">
                  <a:extLst>
                    <a:ext uri="{9D8B030D-6E8A-4147-A177-3AD203B41FA5}">
                      <a16:colId xmlns:a16="http://schemas.microsoft.com/office/drawing/2014/main" val="2096135623"/>
                    </a:ext>
                  </a:extLst>
                </a:gridCol>
                <a:gridCol w="6083030">
                  <a:extLst>
                    <a:ext uri="{9D8B030D-6E8A-4147-A177-3AD203B41FA5}">
                      <a16:colId xmlns:a16="http://schemas.microsoft.com/office/drawing/2014/main" val="4145525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row_number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Порядковый номер строки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09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dense_rank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Ранг строки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89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Тоже ранг, но с пропусками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40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ntile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Разбивает все на </a:t>
                      </a:r>
                      <a:r>
                        <a:rPr lang="en-US" dirty="0"/>
                        <a:t>n </a:t>
                      </a:r>
                      <a:r>
                        <a:rPr lang="ru-RU" dirty="0"/>
                        <a:t>групп и возвращает номер группы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673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622D-F162-E54E-9AD2-FA66D46D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</a:t>
            </a:r>
            <a:endParaRPr lang="en-US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F352E775-13AE-114B-8D6D-A3338A001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83" t="38815" r="35500" b="20000"/>
          <a:stretch/>
        </p:blipFill>
        <p:spPr>
          <a:xfrm>
            <a:off x="5012987" y="1118623"/>
            <a:ext cx="3804426" cy="3323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46086-F191-3D48-963E-CA900F00C6E2}"/>
              </a:ext>
            </a:extLst>
          </p:cNvPr>
          <p:cNvSpPr txBox="1"/>
          <p:nvPr/>
        </p:nvSpPr>
        <p:spPr>
          <a:xfrm>
            <a:off x="449804" y="1783392"/>
            <a:ext cx="3836307" cy="199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DENSE_RANK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40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0983-DC86-2146-9290-F3649C50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</a:t>
            </a:r>
            <a:endParaRPr lang="en-US" dirty="0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468E59B6-47EC-654F-B6FD-3BB76C4A8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32" t="39111" r="35749" b="21037"/>
          <a:stretch/>
        </p:blipFill>
        <p:spPr>
          <a:xfrm>
            <a:off x="4721157" y="1028991"/>
            <a:ext cx="3625388" cy="3076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55CEF-5C74-FD47-8AF4-843E392073EE}"/>
              </a:ext>
            </a:extLst>
          </p:cNvPr>
          <p:cNvSpPr txBox="1"/>
          <p:nvPr/>
        </p:nvSpPr>
        <p:spPr>
          <a:xfrm>
            <a:off x="642025" y="1154157"/>
            <a:ext cx="3191899" cy="322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DENSE_RANK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355600" lvl="1">
              <a:lnSpc>
                <a:spcPct val="150000"/>
              </a:lnSpc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</a:t>
            </a:r>
          </a:p>
          <a:p>
            <a:pPr marL="355600" lvl="1">
              <a:lnSpc>
                <a:spcPct val="150000"/>
              </a:lnSpc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6727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5293-E68C-7748-8317-C64C4519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BF9D69-3441-E642-A2E7-797705676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60" t="39852" r="35750" b="20889"/>
          <a:stretch/>
        </p:blipFill>
        <p:spPr>
          <a:xfrm>
            <a:off x="4766552" y="972766"/>
            <a:ext cx="3657867" cy="3060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379AD9-1AC7-7647-9D01-25D913870C2E}"/>
              </a:ext>
            </a:extLst>
          </p:cNvPr>
          <p:cNvSpPr txBox="1"/>
          <p:nvPr/>
        </p:nvSpPr>
        <p:spPr>
          <a:xfrm>
            <a:off x="603115" y="1444806"/>
            <a:ext cx="3836307" cy="2253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ntile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tile,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52570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Сравнение со смещением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E8D730-B19A-4CC9-B0BD-88E354D27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4" t="40889" r="37746" b="28333"/>
          <a:stretch/>
        </p:blipFill>
        <p:spPr>
          <a:xfrm>
            <a:off x="641229" y="1263481"/>
            <a:ext cx="7882075" cy="26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6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Сравнение со смещением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7D2F49-C4C2-4DB5-8724-E6C6EF1D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1" t="39816" r="35500" b="21185"/>
          <a:stretch/>
        </p:blipFill>
        <p:spPr>
          <a:xfrm>
            <a:off x="4876799" y="1336701"/>
            <a:ext cx="3848495" cy="3177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ABB31A-2963-844E-AAE6-321EEFD98A7F}"/>
              </a:ext>
            </a:extLst>
          </p:cNvPr>
          <p:cNvSpPr txBox="1"/>
          <p:nvPr/>
        </p:nvSpPr>
        <p:spPr>
          <a:xfrm>
            <a:off x="418706" y="1531512"/>
            <a:ext cx="3299301" cy="2963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 - lag(salary,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w)*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100.0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|| </a:t>
            </a:r>
            <a:r>
              <a:rPr lang="en-US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'%'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diff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0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Сравнение со смещением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C6AC7B-C851-4766-A376-D1262F69B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43" t="39816" r="35165" b="20592"/>
          <a:stretch/>
        </p:blipFill>
        <p:spPr>
          <a:xfrm>
            <a:off x="4850860" y="1324457"/>
            <a:ext cx="3781318" cy="3131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85E49E-B52C-8849-A3A6-D2F737D8A04A}"/>
              </a:ext>
            </a:extLst>
          </p:cNvPr>
          <p:cNvSpPr txBox="1"/>
          <p:nvPr/>
        </p:nvSpPr>
        <p:spPr>
          <a:xfrm>
            <a:off x="363166" y="1009327"/>
            <a:ext cx="3836307" cy="393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first_value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low,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last_value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high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unbounded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preceding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unbounded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FOLLOWING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salary, id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813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Агрегация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DA7FE0-7444-4B7A-B175-01FCF10B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7" t="39816" r="37500" b="24778"/>
          <a:stretch/>
        </p:blipFill>
        <p:spPr>
          <a:xfrm>
            <a:off x="615518" y="1400460"/>
            <a:ext cx="7785791" cy="28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Агрегация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0DEF5B-5E02-4E0B-80E3-1FC32C088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19" t="39817" r="35667" b="22666"/>
          <a:stretch/>
        </p:blipFill>
        <p:spPr>
          <a:xfrm>
            <a:off x="4889770" y="1400460"/>
            <a:ext cx="3714480" cy="2956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03A1A-4948-0142-B4DD-A12179D2D358}"/>
              </a:ext>
            </a:extLst>
          </p:cNvPr>
          <p:cNvSpPr txBox="1"/>
          <p:nvPr/>
        </p:nvSpPr>
        <p:spPr>
          <a:xfrm>
            <a:off x="354134" y="1608317"/>
            <a:ext cx="4158511" cy="2640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fund,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 *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100.0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|| </a:t>
            </a:r>
            <a:r>
              <a:rPr lang="en-US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'%'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perc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salary, id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61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Агрегация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B21C80-D6B7-4F26-BFDB-2E834239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93" t="39816" r="35667" b="20296"/>
          <a:stretch/>
        </p:blipFill>
        <p:spPr>
          <a:xfrm>
            <a:off x="4980562" y="1400460"/>
            <a:ext cx="3758351" cy="3177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3D006-3F30-D348-B4DF-7913400D705B}"/>
              </a:ext>
            </a:extLst>
          </p:cNvPr>
          <p:cNvSpPr txBox="1"/>
          <p:nvPr/>
        </p:nvSpPr>
        <p:spPr>
          <a:xfrm>
            <a:off x="494354" y="1227444"/>
            <a:ext cx="4158511" cy="3286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avg_sal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((salary -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w)*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100.0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diff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salary, id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519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Скользящие агрегаты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BF0D8E-194A-4784-9140-E792CE07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31" t="39817" r="36166" b="19406"/>
          <a:stretch/>
        </p:blipFill>
        <p:spPr>
          <a:xfrm>
            <a:off x="4863830" y="1173480"/>
            <a:ext cx="3512093" cy="3086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88A60C-2EA2-8D45-B684-3E090C4EB261}"/>
              </a:ext>
            </a:extLst>
          </p:cNvPr>
          <p:cNvSpPr txBox="1"/>
          <p:nvPr/>
        </p:nvSpPr>
        <p:spPr>
          <a:xfrm>
            <a:off x="453957" y="1263480"/>
            <a:ext cx="4265911" cy="2963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expense,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(expense)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roll_avg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expenses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preceding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FOLLOWING </a:t>
            </a:r>
            <a:r>
              <a:rPr lang="ru-R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897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Скользящие агрегаты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CD4764-7DD7-47FB-9BD1-F0CB38E57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9" t="39816" r="35584" b="20444"/>
          <a:stretch/>
        </p:blipFill>
        <p:spPr>
          <a:xfrm>
            <a:off x="4798979" y="1193163"/>
            <a:ext cx="3663085" cy="3055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9E12E-CE4B-9546-9C6C-46F19A6A5CE6}"/>
              </a:ext>
            </a:extLst>
          </p:cNvPr>
          <p:cNvSpPr txBox="1"/>
          <p:nvPr/>
        </p:nvSpPr>
        <p:spPr>
          <a:xfrm>
            <a:off x="330831" y="1400460"/>
            <a:ext cx="4517583" cy="306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income, expense,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(income)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cum_income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(expense)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cum_expense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(income)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- 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(expense)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cum_profit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expenses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unbounded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preceding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current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2937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Практика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6050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Основы </a:t>
            </a:r>
            <a:r>
              <a:rPr lang="en-US" sz="1900" b="1" dirty="0"/>
              <a:t>SQL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Бесплатный курс по </a:t>
            </a:r>
            <a:r>
              <a:rPr lang="en-US" sz="1400" dirty="0">
                <a:solidFill>
                  <a:schemeClr val="tx1"/>
                </a:solidFill>
              </a:rPr>
              <a:t>SQL </a:t>
            </a:r>
            <a:r>
              <a:rPr lang="en-US" sz="1400" dirty="0">
                <a:solidFill>
                  <a:srgbClr val="0097A7"/>
                </a:solidFill>
              </a:rPr>
              <a:t>https://sql-academy.org/ru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Основы</a:t>
            </a:r>
            <a:r>
              <a:rPr lang="en-US" sz="1400" dirty="0">
                <a:solidFill>
                  <a:schemeClr val="tx1"/>
                </a:solidFill>
              </a:rPr>
              <a:t> SQL </a:t>
            </a:r>
            <a:r>
              <a:rPr lang="en-US" sz="1400" dirty="0">
                <a:solidFill>
                  <a:srgbClr val="0097A7"/>
                </a:solidFill>
              </a:rPr>
              <a:t>https://www.w3schools.com/sql/default.asp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https://habr.com/ru/articles/123636/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https://habr.com/ru/articles/480838/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PostgreSQL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https://habr.com/ru/companies/tensor/articles/779698/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https://habr.com/ru/companies/otus/articles/706346/</a:t>
            </a:r>
            <a:r>
              <a:rPr lang="en-US" sz="1300" dirty="0"/>
              <a:t> </a:t>
            </a:r>
            <a:endParaRPr lang="ru-RU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https://postgrespro.ru/docs/postgrespro/9.5/sql</a:t>
            </a:r>
            <a:r>
              <a:rPr lang="ru-RU" sz="1300" dirty="0"/>
              <a:t> </a:t>
            </a: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MySQL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8"/>
              </a:rPr>
              <a:t>https://habr.com/ru/companies/otus/articles/712768/</a:t>
            </a:r>
            <a:r>
              <a:rPr lang="en-US" sz="1300" dirty="0"/>
              <a:t>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29</a:t>
            </a:fld>
            <a:endParaRPr lang="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1806-26AA-6F43-ACB3-1E32231DDE03}"/>
              </a:ext>
            </a:extLst>
          </p:cNvPr>
          <p:cNvSpPr txBox="1"/>
          <p:nvPr/>
        </p:nvSpPr>
        <p:spPr>
          <a:xfrm>
            <a:off x="725503" y="4487194"/>
            <a:ext cx="221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Опрос после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 </a:t>
            </a:r>
            <a:r>
              <a:rPr lang="ru-RU" dirty="0"/>
              <a:t>для аналитики</a:t>
            </a:r>
            <a:br>
              <a:rPr lang="en-US" dirty="0"/>
            </a:br>
            <a:r>
              <a:rPr lang="ru-RU" sz="2000" dirty="0"/>
              <a:t>Оконные функции 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Следующий вебинар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1892611" y="1411469"/>
            <a:ext cx="6156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27 декабря</a:t>
            </a:r>
          </a:p>
          <a:p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</a:rPr>
              <a:t>Что такое </a:t>
            </a:r>
            <a:r>
              <a:rPr lang="en-US" sz="1600" dirty="0">
                <a:solidFill>
                  <a:schemeClr val="tx1"/>
                </a:solidFill>
                <a:latin typeface="Roboto"/>
                <a:ea typeface="Roboto"/>
              </a:rPr>
              <a:t>HTTP </a:t>
            </a: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</a:rPr>
              <a:t>вообще. Обзор по работе с </a:t>
            </a:r>
            <a:r>
              <a:rPr lang="en-US" sz="1600" dirty="0">
                <a:solidFill>
                  <a:schemeClr val="tx1"/>
                </a:solidFill>
                <a:latin typeface="Roboto"/>
                <a:ea typeface="Roboto"/>
              </a:rPr>
              <a:t>HTTP </a:t>
            </a: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</a:rPr>
              <a:t>в </a:t>
            </a:r>
            <a:r>
              <a:rPr lang="en-US" sz="1600" dirty="0">
                <a:solidFill>
                  <a:schemeClr val="tx1"/>
                </a:solidFill>
                <a:latin typeface="Roboto"/>
                <a:ea typeface="Roboto"/>
              </a:rPr>
              <a:t>Python</a:t>
            </a: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</a:rPr>
              <a:t>.</a:t>
            </a:r>
            <a:endParaRPr sz="16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Введение в </a:t>
            </a:r>
            <a:r>
              <a:rPr lang="en-US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Библиотеки по работе с данными и визуализациями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pc="-10" dirty="0">
                <a:solidFill>
                  <a:schemeClr val="tx1"/>
                </a:solidFill>
                <a:latin typeface="Roboto"/>
                <a:cs typeface="Roboto"/>
              </a:rPr>
              <a:t>Работа с базами данных, </a:t>
            </a:r>
            <a:r>
              <a:rPr lang="ru-RU" spc="-10" dirty="0" err="1">
                <a:solidFill>
                  <a:schemeClr val="tx1"/>
                </a:solidFill>
                <a:latin typeface="Roboto"/>
                <a:cs typeface="Roboto"/>
              </a:rPr>
              <a:t>парсинг</a:t>
            </a:r>
            <a:r>
              <a:rPr lang="ru-RU" spc="-10" dirty="0">
                <a:solidFill>
                  <a:schemeClr val="tx1"/>
                </a:solidFill>
                <a:latin typeface="Roboto"/>
                <a:cs typeface="Roboto"/>
              </a:rPr>
              <a:t> данных с сайтов, взаимодействие с </a:t>
            </a:r>
            <a:r>
              <a:rPr lang="en-US" spc="-10" dirty="0">
                <a:solidFill>
                  <a:schemeClr val="tx1"/>
                </a:solidFill>
                <a:latin typeface="Roboto"/>
                <a:cs typeface="Roboto"/>
              </a:rPr>
              <a:t>API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Практики. Продуктовая и маркетинговая аналитика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73824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73824" y="162443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Оконные функции</a:t>
            </a:r>
          </a:p>
        </p:txBody>
      </p:sp>
      <p:sp>
        <p:nvSpPr>
          <p:cNvPr id="154" name="Google Shape;154;p22"/>
          <p:cNvSpPr/>
          <p:nvPr/>
        </p:nvSpPr>
        <p:spPr>
          <a:xfrm>
            <a:off x="773824" y="204333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Типы оконных функций</a:t>
            </a:r>
          </a:p>
        </p:txBody>
      </p:sp>
      <p:sp>
        <p:nvSpPr>
          <p:cNvPr id="155" name="Google Shape;155;p22"/>
          <p:cNvSpPr/>
          <p:nvPr/>
        </p:nvSpPr>
        <p:spPr>
          <a:xfrm>
            <a:off x="773824" y="246224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Ранжирование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73824" y="330006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Агрегация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2"/>
          <p:cNvCxnSpPr>
            <a:stCxn id="152" idx="1"/>
            <a:endCxn id="153" idx="1"/>
          </p:cNvCxnSpPr>
          <p:nvPr/>
        </p:nvCxnSpPr>
        <p:spPr>
          <a:xfrm rot="10800000" flipV="1">
            <a:off x="773824" y="1393624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>
            <a:stCxn id="153" idx="1"/>
            <a:endCxn id="154" idx="1"/>
          </p:cNvCxnSpPr>
          <p:nvPr/>
        </p:nvCxnSpPr>
        <p:spPr>
          <a:xfrm rot="10800000" flipV="1">
            <a:off x="773824" y="1812531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stCxn id="154" idx="1"/>
            <a:endCxn id="155" idx="1"/>
          </p:cNvCxnSpPr>
          <p:nvPr/>
        </p:nvCxnSpPr>
        <p:spPr>
          <a:xfrm rot="10800000" flipV="1">
            <a:off x="773824" y="2231438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>
            <a:cxnSpLocks/>
            <a:stCxn id="155" idx="1"/>
            <a:endCxn id="19" idx="1"/>
          </p:cNvCxnSpPr>
          <p:nvPr/>
        </p:nvCxnSpPr>
        <p:spPr>
          <a:xfrm rot="10800000" flipV="1">
            <a:off x="773824" y="2650345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A07F3E10-3475-2248-9828-3B4F3AC6698F}"/>
              </a:ext>
            </a:extLst>
          </p:cNvPr>
          <p:cNvSpPr/>
          <p:nvPr/>
        </p:nvSpPr>
        <p:spPr>
          <a:xfrm>
            <a:off x="773824" y="413787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57;p22">
            <a:extLst>
              <a:ext uri="{FF2B5EF4-FFF2-40B4-BE49-F238E27FC236}">
                <a16:creationId xmlns:a16="http://schemas.microsoft.com/office/drawing/2014/main" id="{ED033F01-5541-9749-9A00-5FB0F0A6C183}"/>
              </a:ext>
            </a:extLst>
          </p:cNvPr>
          <p:cNvSpPr/>
          <p:nvPr/>
        </p:nvSpPr>
        <p:spPr>
          <a:xfrm>
            <a:off x="773824" y="45567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60;p22">
            <a:extLst>
              <a:ext uri="{FF2B5EF4-FFF2-40B4-BE49-F238E27FC236}">
                <a16:creationId xmlns:a16="http://schemas.microsoft.com/office/drawing/2014/main" id="{5597F711-2E2D-6D4F-8C5B-3B852FDE0B0D}"/>
              </a:ext>
            </a:extLst>
          </p:cNvPr>
          <p:cNvCxnSpPr>
            <a:cxnSpLocks/>
            <a:stCxn id="19" idx="1"/>
            <a:endCxn id="157" idx="1"/>
          </p:cNvCxnSpPr>
          <p:nvPr/>
        </p:nvCxnSpPr>
        <p:spPr>
          <a:xfrm rot="10800000" flipV="1">
            <a:off x="773824" y="3069252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61;p22">
            <a:extLst>
              <a:ext uri="{FF2B5EF4-FFF2-40B4-BE49-F238E27FC236}">
                <a16:creationId xmlns:a16="http://schemas.microsoft.com/office/drawing/2014/main" id="{DD92C572-E91E-A342-89CD-5B1174D4C0D3}"/>
              </a:ext>
            </a:extLst>
          </p:cNvPr>
          <p:cNvCxnSpPr>
            <a:cxnSpLocks/>
            <a:stCxn id="157" idx="1"/>
            <a:endCxn id="20" idx="1"/>
          </p:cNvCxnSpPr>
          <p:nvPr/>
        </p:nvCxnSpPr>
        <p:spPr>
          <a:xfrm rot="10800000" flipV="1">
            <a:off x="773824" y="3488159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157;p22">
            <a:extLst>
              <a:ext uri="{FF2B5EF4-FFF2-40B4-BE49-F238E27FC236}">
                <a16:creationId xmlns:a16="http://schemas.microsoft.com/office/drawing/2014/main" id="{2979FB25-2C69-8B47-A135-65F452A00CDC}"/>
              </a:ext>
            </a:extLst>
          </p:cNvPr>
          <p:cNvSpPr/>
          <p:nvPr/>
        </p:nvSpPr>
        <p:spPr>
          <a:xfrm>
            <a:off x="773824" y="28811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Сравнение со смещением</a:t>
            </a:r>
          </a:p>
        </p:txBody>
      </p:sp>
      <p:cxnSp>
        <p:nvCxnSpPr>
          <p:cNvPr id="29" name="Google Shape;162;p22">
            <a:extLst>
              <a:ext uri="{FF2B5EF4-FFF2-40B4-BE49-F238E27FC236}">
                <a16:creationId xmlns:a16="http://schemas.microsoft.com/office/drawing/2014/main" id="{479E2C34-B44E-8C4F-BC2F-979EBB7A9E71}"/>
              </a:ext>
            </a:extLst>
          </p:cNvPr>
          <p:cNvCxnSpPr>
            <a:cxnSpLocks/>
            <a:stCxn id="24" idx="1"/>
            <a:endCxn id="25" idx="1"/>
          </p:cNvCxnSpPr>
          <p:nvPr/>
        </p:nvCxnSpPr>
        <p:spPr>
          <a:xfrm rot="10800000" flipV="1">
            <a:off x="773824" y="4325973"/>
            <a:ext cx="12700" cy="4189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402-55BB-D549-AF83-1B77BE0D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3" y="1219311"/>
            <a:ext cx="3668002" cy="3668002"/>
          </a:xfrm>
          <a:prstGeom prst="rect">
            <a:avLst/>
          </a:prstGeom>
        </p:spPr>
      </p:pic>
      <p:sp>
        <p:nvSpPr>
          <p:cNvPr id="20" name="Google Shape;157;p22">
            <a:extLst>
              <a:ext uri="{FF2B5EF4-FFF2-40B4-BE49-F238E27FC236}">
                <a16:creationId xmlns:a16="http://schemas.microsoft.com/office/drawing/2014/main" id="{42B0D6C2-C3B9-5248-BE23-E2B8C12B58D6}"/>
              </a:ext>
            </a:extLst>
          </p:cNvPr>
          <p:cNvSpPr/>
          <p:nvPr/>
        </p:nvSpPr>
        <p:spPr>
          <a:xfrm>
            <a:off x="773824" y="371896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Скользящие агрегаты</a:t>
            </a:r>
          </a:p>
        </p:txBody>
      </p:sp>
      <p:cxnSp>
        <p:nvCxnSpPr>
          <p:cNvPr id="21" name="Google Shape;161;p22">
            <a:extLst>
              <a:ext uri="{FF2B5EF4-FFF2-40B4-BE49-F238E27FC236}">
                <a16:creationId xmlns:a16="http://schemas.microsoft.com/office/drawing/2014/main" id="{01A3031A-1D7D-C540-B98C-4EDCFAFC5A5B}"/>
              </a:ext>
            </a:extLst>
          </p:cNvPr>
          <p:cNvCxnSpPr>
            <a:cxnSpLocks/>
            <a:stCxn id="20" idx="1"/>
            <a:endCxn id="24" idx="1"/>
          </p:cNvCxnSpPr>
          <p:nvPr/>
        </p:nvCxnSpPr>
        <p:spPr>
          <a:xfrm rot="10800000" flipV="1">
            <a:off x="773824" y="3907066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90728604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оконные функции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какие задачи они помогают решать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сложные запросы к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418726969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данные из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Переносить часть предобработки на сторону сервера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Оконные функции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10303</TotalTime>
  <Words>1084</Words>
  <Application>Microsoft Macintosh PowerPoint</Application>
  <PresentationFormat>On-screen Show (16:9)</PresentationFormat>
  <Paragraphs>235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Roboto</vt:lpstr>
      <vt:lpstr>Avenir</vt:lpstr>
      <vt:lpstr>Arial</vt:lpstr>
      <vt:lpstr>Courier New</vt:lpstr>
      <vt:lpstr>Menlo</vt:lpstr>
      <vt:lpstr>Roboto</vt:lpstr>
      <vt:lpstr>Светлая тема</vt:lpstr>
      <vt:lpstr>Python для Аналитики Оконные функции </vt:lpstr>
      <vt:lpstr>Проверить, идет ли запись</vt:lpstr>
      <vt:lpstr>Python для аналитики Оконные функции 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Оконные функции</vt:lpstr>
      <vt:lpstr>Оконная функция</vt:lpstr>
      <vt:lpstr>Отличие оконной функции от агрегата</vt:lpstr>
      <vt:lpstr>Синтаксис</vt:lpstr>
      <vt:lpstr>Задачи</vt:lpstr>
      <vt:lpstr>Типы оконных функций</vt:lpstr>
      <vt:lpstr>Функции ранжирования</vt:lpstr>
      <vt:lpstr>Ранжирование</vt:lpstr>
      <vt:lpstr>Ранжирование</vt:lpstr>
      <vt:lpstr>Ранжирование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Практика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82</cp:revision>
  <cp:lastPrinted>2023-12-12T08:59:19Z</cp:lastPrinted>
  <dcterms:modified xsi:type="dcterms:W3CDTF">2023-12-22T14:56:16Z</dcterms:modified>
</cp:coreProperties>
</file>